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56" r:id="rId2"/>
    <p:sldId id="340" r:id="rId3"/>
    <p:sldId id="341" r:id="rId4"/>
    <p:sldId id="342" r:id="rId5"/>
    <p:sldId id="343" r:id="rId6"/>
    <p:sldId id="344" r:id="rId7"/>
    <p:sldId id="345" r:id="rId8"/>
    <p:sldId id="346" r:id="rId9"/>
    <p:sldId id="355" r:id="rId10"/>
    <p:sldId id="357" r:id="rId11"/>
    <p:sldId id="348" r:id="rId12"/>
    <p:sldId id="347" r:id="rId13"/>
    <p:sldId id="349" r:id="rId14"/>
    <p:sldId id="350" r:id="rId15"/>
    <p:sldId id="351" r:id="rId16"/>
    <p:sldId id="352" r:id="rId17"/>
    <p:sldId id="353" r:id="rId18"/>
    <p:sldId id="354" r:id="rId19"/>
    <p:sldId id="361" r:id="rId20"/>
    <p:sldId id="356" r:id="rId21"/>
    <p:sldId id="368" r:id="rId22"/>
    <p:sldId id="363" r:id="rId23"/>
    <p:sldId id="364" r:id="rId24"/>
    <p:sldId id="365" r:id="rId25"/>
    <p:sldId id="366" r:id="rId26"/>
    <p:sldId id="367" r:id="rId2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EDF4"/>
    <a:srgbClr val="0041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17" autoAdjust="0"/>
    <p:restoredTop sz="86388" autoAdjust="0"/>
  </p:normalViewPr>
  <p:slideViewPr>
    <p:cSldViewPr>
      <p:cViewPr varScale="1">
        <p:scale>
          <a:sx n="100" d="100"/>
          <a:sy n="100" d="100"/>
        </p:scale>
        <p:origin x="21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100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48"/>
    </p:cViewPr>
  </p:sorterViewPr>
  <p:notesViewPr>
    <p:cSldViewPr>
      <p:cViewPr varScale="1">
        <p:scale>
          <a:sx n="75" d="100"/>
          <a:sy n="75" d="100"/>
        </p:scale>
        <p:origin x="-2238" y="-90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1"/>
            <a:ext cx="2946275" cy="496671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864" y="1"/>
            <a:ext cx="2946275" cy="496671"/>
          </a:xfrm>
          <a:prstGeom prst="rect">
            <a:avLst/>
          </a:prstGeom>
        </p:spPr>
        <p:txBody>
          <a:bodyPr vert="horz" lIns="92181" tIns="46090" rIns="92181" bIns="46090" rtlCol="0"/>
          <a:lstStyle>
            <a:lvl1pPr algn="r">
              <a:defRPr sz="1200"/>
            </a:lvl1pPr>
          </a:lstStyle>
          <a:p>
            <a:fld id="{CFFB4E39-11F7-4F2F-BC44-117F5A88B6CB}" type="datetimeFigureOut">
              <a:rPr lang="en-IE" smtClean="0"/>
              <a:pPr/>
              <a:t>24/10/2022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28273"/>
            <a:ext cx="2946275" cy="496671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864" y="9428273"/>
            <a:ext cx="2946275" cy="496671"/>
          </a:xfrm>
          <a:prstGeom prst="rect">
            <a:avLst/>
          </a:prstGeom>
        </p:spPr>
        <p:txBody>
          <a:bodyPr vert="horz" lIns="92181" tIns="46090" rIns="92181" bIns="46090" rtlCol="0" anchor="b"/>
          <a:lstStyle>
            <a:lvl1pPr algn="r">
              <a:defRPr sz="1200"/>
            </a:lvl1pPr>
          </a:lstStyle>
          <a:p>
            <a:fld id="{DD0E127D-2DB6-48C5-B7F4-C841E60B28AF}" type="slidenum">
              <a:rPr lang="en-IE" smtClean="0"/>
              <a:pPr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3114065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5889" cy="496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635" y="2"/>
            <a:ext cx="2945889" cy="49655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B713E-B558-454E-8888-8DEAEC626F81}" type="datetimeFigureOut">
              <a:rPr lang="en-SG" smtClean="0"/>
              <a:pPr/>
              <a:t>24/10/2022</a:t>
            </a:fld>
            <a:endParaRPr lang="en-SG" dirty="0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39838"/>
            <a:ext cx="4467225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98" y="4776276"/>
            <a:ext cx="5437679" cy="39100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SG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2" y="9430086"/>
            <a:ext cx="2945889" cy="496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635" y="9430086"/>
            <a:ext cx="2945889" cy="4965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0D67F9-A701-45E8-8EEB-249941204DD6}" type="slidenum">
              <a:rPr lang="en-SG" smtClean="0"/>
              <a:pPr/>
              <a:t>‹#›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1554753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0D67F9-A701-45E8-8EEB-249941204DD6}" type="slidenum">
              <a:rPr lang="en-SG" smtClean="0"/>
              <a:pPr/>
              <a:t>15</a:t>
            </a:fld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19285539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282243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 smtClean="0"/>
              <a:t>  WWW.ICDL.COM.TW</a:t>
            </a:r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7DA2C9E-8DC1-45FA-8FC7-CE3EFFF826AE}" type="slidenum">
              <a:rPr lang="en-IE" smtClean="0"/>
              <a:pPr/>
              <a:t>‹#›</a:t>
            </a:fld>
            <a:endParaRPr lang="en-IE" dirty="0"/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3275856" y="6538912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17633715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頁尾版面配置區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8862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1793253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>
                <a:solidFill>
                  <a:srgbClr val="139DE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495246" cy="4320479"/>
          </a:xfrm>
        </p:spPr>
        <p:txBody>
          <a:bodyPr>
            <a:normAutofit/>
          </a:bodyPr>
          <a:lstStyle>
            <a:lvl1pPr marL="442913" indent="-442913">
              <a:lnSpc>
                <a:spcPct val="150000"/>
              </a:lnSpc>
              <a:spcBef>
                <a:spcPts val="600"/>
              </a:spcBef>
              <a:tabLst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622300" indent="-263525">
              <a:lnSpc>
                <a:spcPct val="200000"/>
              </a:lnSpc>
              <a:buFont typeface="Wingdings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20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251520" y="1340768"/>
            <a:ext cx="8496944" cy="57606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ga-IE" sz="2400" b="0" i="0" kern="1200" dirty="0" smtClean="0">
                <a:solidFill>
                  <a:srgbClr val="139DEC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2296255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>
                <a:solidFill>
                  <a:srgbClr val="139DE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495246" cy="4320479"/>
          </a:xfrm>
        </p:spPr>
        <p:txBody>
          <a:bodyPr>
            <a:normAutofit/>
          </a:bodyPr>
          <a:lstStyle>
            <a:lvl1pPr marL="442913" indent="-442913">
              <a:lnSpc>
                <a:spcPct val="150000"/>
              </a:lnSpc>
              <a:spcBef>
                <a:spcPts val="600"/>
              </a:spcBef>
              <a:tabLst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622300" indent="-263525">
              <a:lnSpc>
                <a:spcPct val="200000"/>
              </a:lnSpc>
              <a:buFont typeface="Wingdings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20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251520" y="1340768"/>
            <a:ext cx="8496944" cy="57606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ga-IE" sz="2400" b="0" i="0" kern="1200" dirty="0" smtClean="0">
                <a:solidFill>
                  <a:srgbClr val="139DEC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7800197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>
                <a:solidFill>
                  <a:srgbClr val="139DE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495246" cy="4320479"/>
          </a:xfrm>
        </p:spPr>
        <p:txBody>
          <a:bodyPr>
            <a:normAutofit/>
          </a:bodyPr>
          <a:lstStyle>
            <a:lvl1pPr marL="442913" indent="-442913">
              <a:lnSpc>
                <a:spcPct val="150000"/>
              </a:lnSpc>
              <a:spcBef>
                <a:spcPts val="600"/>
              </a:spcBef>
              <a:tabLst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622300" indent="-263525">
              <a:lnSpc>
                <a:spcPct val="200000"/>
              </a:lnSpc>
              <a:buFont typeface="Wingdings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20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251520" y="1340768"/>
            <a:ext cx="8496944" cy="57606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ga-IE" sz="2400" b="0" i="0" kern="1200" dirty="0" smtClean="0">
                <a:solidFill>
                  <a:srgbClr val="139DEC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3681173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>
                <a:solidFill>
                  <a:srgbClr val="139DE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495246" cy="4320479"/>
          </a:xfrm>
        </p:spPr>
        <p:txBody>
          <a:bodyPr>
            <a:normAutofit/>
          </a:bodyPr>
          <a:lstStyle>
            <a:lvl1pPr marL="442913" indent="-442913">
              <a:lnSpc>
                <a:spcPct val="150000"/>
              </a:lnSpc>
              <a:spcBef>
                <a:spcPts val="600"/>
              </a:spcBef>
              <a:tabLst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622300" indent="-263525">
              <a:lnSpc>
                <a:spcPct val="200000"/>
              </a:lnSpc>
              <a:buFont typeface="Wingdings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20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251520" y="1340768"/>
            <a:ext cx="8496944" cy="57606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ga-IE" sz="2400" b="0" i="0" kern="1200" dirty="0" smtClean="0">
                <a:solidFill>
                  <a:srgbClr val="139DEC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1019290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>
                <a:solidFill>
                  <a:srgbClr val="139DE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495246" cy="4320479"/>
          </a:xfrm>
        </p:spPr>
        <p:txBody>
          <a:bodyPr>
            <a:normAutofit/>
          </a:bodyPr>
          <a:lstStyle>
            <a:lvl1pPr marL="442913" indent="-442913">
              <a:lnSpc>
                <a:spcPct val="150000"/>
              </a:lnSpc>
              <a:spcBef>
                <a:spcPts val="600"/>
              </a:spcBef>
              <a:tabLst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622300" indent="-263525">
              <a:lnSpc>
                <a:spcPct val="200000"/>
              </a:lnSpc>
              <a:buFont typeface="Wingdings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20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251520" y="1340768"/>
            <a:ext cx="8496944" cy="57606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ga-IE" sz="2400" b="0" i="0" kern="1200" dirty="0" smtClean="0">
                <a:solidFill>
                  <a:srgbClr val="139DEC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22107248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>
                <a:solidFill>
                  <a:srgbClr val="139DEC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988840"/>
            <a:ext cx="8495246" cy="4320479"/>
          </a:xfrm>
        </p:spPr>
        <p:txBody>
          <a:bodyPr>
            <a:normAutofit/>
          </a:bodyPr>
          <a:lstStyle>
            <a:lvl1pPr marL="442913" indent="-442913">
              <a:lnSpc>
                <a:spcPct val="150000"/>
              </a:lnSpc>
              <a:spcBef>
                <a:spcPts val="600"/>
              </a:spcBef>
              <a:tabLst/>
              <a:defRPr sz="1800">
                <a:solidFill>
                  <a:schemeClr val="bg1">
                    <a:lumMod val="50000"/>
                  </a:schemeClr>
                </a:solidFill>
              </a:defRPr>
            </a:lvl1pPr>
            <a:lvl2pPr marL="622300" indent="-263525">
              <a:lnSpc>
                <a:spcPct val="200000"/>
              </a:lnSpc>
              <a:buFont typeface="Wingdings" charset="2"/>
              <a:buChar char="§"/>
              <a:defRPr sz="1400">
                <a:solidFill>
                  <a:schemeClr val="bg1">
                    <a:lumMod val="50000"/>
                  </a:schemeClr>
                </a:solidFill>
              </a:defRPr>
            </a:lvl2pPr>
            <a:lvl3pPr>
              <a:lnSpc>
                <a:spcPct val="200000"/>
              </a:lnSpc>
              <a:defRPr sz="1200">
                <a:solidFill>
                  <a:schemeClr val="bg1">
                    <a:lumMod val="50000"/>
                  </a:schemeClr>
                </a:solidFill>
              </a:defRPr>
            </a:lvl3pPr>
            <a:lvl4pPr>
              <a:defRPr sz="1200">
                <a:solidFill>
                  <a:schemeClr val="bg1">
                    <a:lumMod val="50000"/>
                  </a:schemeClr>
                </a:solidFill>
              </a:defRPr>
            </a:lvl4pPr>
            <a:lvl5pPr>
              <a:defRPr sz="1200">
                <a:solidFill>
                  <a:schemeClr val="bg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0"/>
          </p:nvPr>
        </p:nvSpPr>
        <p:spPr>
          <a:xfrm>
            <a:off x="251520" y="1340768"/>
            <a:ext cx="8496944" cy="576065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ga-IE" sz="2400" b="0" i="0" kern="1200" dirty="0" smtClean="0">
                <a:solidFill>
                  <a:srgbClr val="139DEC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ga-IE" dirty="0" smtClean="0"/>
              <a:t>Click to edit Master text styles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19305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84784"/>
            <a:ext cx="8229600" cy="403244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IE" dirty="0"/>
          </a:p>
        </p:txBody>
      </p:sp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E" dirty="0"/>
          </a:p>
        </p:txBody>
      </p:sp>
      <p:sp>
        <p:nvSpPr>
          <p:cNvPr id="9" name="標題 8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242404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25624789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297671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11" name="頁尾版面配置區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3105342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IE" dirty="0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4000783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頁尾版面配置區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2481176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676389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2975584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IE" sz="32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Title Here</a:t>
            </a:r>
            <a:endParaRPr lang="en-IE" sz="32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IE" dirty="0"/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40"/>
          <a:stretch/>
        </p:blipFill>
        <p:spPr bwMode="auto">
          <a:xfrm>
            <a:off x="343657" y="6610350"/>
            <a:ext cx="84296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Connector 17"/>
          <p:cNvCxnSpPr/>
          <p:nvPr userDrawn="1"/>
        </p:nvCxnSpPr>
        <p:spPr>
          <a:xfrm>
            <a:off x="343657" y="5517232"/>
            <a:ext cx="8429625" cy="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3848" y="653891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 b="1" baseline="0">
                <a:solidFill>
                  <a:schemeClr val="bg1"/>
                </a:solidFill>
              </a:defRPr>
            </a:lvl1pPr>
          </a:lstStyle>
          <a:p>
            <a:r>
              <a:rPr lang="en-IE" altLang="zh-TW" dirty="0" smtClean="0"/>
              <a:t>  WWW.ICDL.COM.TW</a:t>
            </a:r>
            <a:endParaRPr lang="en-IE" altLang="zh-TW" dirty="0"/>
          </a:p>
        </p:txBody>
      </p:sp>
      <p:pic>
        <p:nvPicPr>
          <p:cNvPr id="8" name="Picture 2" descr="D:\Users\gavin_ho\Desktop\new-logo-ecdl.png"/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7681" y="188640"/>
            <a:ext cx="1029518" cy="662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89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80" r:id="rId13"/>
    <p:sldLayoutId id="2147483681" r:id="rId14"/>
    <p:sldLayoutId id="2147483682" r:id="rId15"/>
    <p:sldLayoutId id="2147483685" r:id="rId16"/>
    <p:sldLayoutId id="2147483686" r:id="rId17"/>
    <p:sldLayoutId id="2147483688" r:id="rId18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200" b="0" i="0" kern="1200">
          <a:solidFill>
            <a:srgbClr val="00B0F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icdlasia.psionline.com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hasawid\Desktop\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" y="1054695"/>
            <a:ext cx="9144000" cy="583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780928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800" b="1" dirty="0" smtClean="0">
                <a:solidFill>
                  <a:srgbClr val="FFFF00"/>
                </a:solidFill>
                <a:latin typeface="+mj-lt"/>
              </a:rPr>
              <a:t>ICDL</a:t>
            </a:r>
            <a:r>
              <a:rPr lang="zh-TW" altLang="en-US" sz="4800" b="1" dirty="0" smtClean="0">
                <a:solidFill>
                  <a:srgbClr val="FFFF00"/>
                </a:solidFill>
                <a:latin typeface="+mj-lt"/>
              </a:rPr>
              <a:t>國際認證測驗流程</a:t>
            </a:r>
            <a:endParaRPr lang="en-IE" sz="4800" b="1" dirty="0" smtClean="0">
              <a:solidFill>
                <a:srgbClr val="FFFF00"/>
              </a:solidFill>
              <a:latin typeface="+mj-lt"/>
            </a:endParaRPr>
          </a:p>
        </p:txBody>
      </p:sp>
      <p:sp>
        <p:nvSpPr>
          <p:cNvPr id="5" name="TextBox 3"/>
          <p:cNvSpPr txBox="1"/>
          <p:nvPr/>
        </p:nvSpPr>
        <p:spPr>
          <a:xfrm>
            <a:off x="8100392" y="6565428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1400" b="1" dirty="0" smtClean="0">
                <a:solidFill>
                  <a:schemeClr val="bg1"/>
                </a:solidFill>
                <a:latin typeface="+mj-lt"/>
              </a:rPr>
              <a:t>2022</a:t>
            </a:r>
            <a:r>
              <a:rPr lang="en-US" sz="1400" b="1" dirty="0" smtClean="0">
                <a:solidFill>
                  <a:schemeClr val="bg1"/>
                </a:solidFill>
                <a:latin typeface="+mj-lt"/>
              </a:rPr>
              <a:t>.10</a:t>
            </a:r>
            <a:endParaRPr lang="en-IE" sz="14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6080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259632"/>
            <a:ext cx="8640960" cy="4473624"/>
          </a:xfrm>
        </p:spPr>
        <p:txBody>
          <a:bodyPr>
            <a:normAutofit/>
          </a:bodyPr>
          <a:lstStyle/>
          <a:p>
            <a:r>
              <a:rPr lang="zh-TW" altLang="en-US" sz="2600" b="1" dirty="0" smtClean="0">
                <a:solidFill>
                  <a:srgbClr val="00B0F0"/>
                </a:solidFill>
              </a:rPr>
              <a:t>答題順序：</a:t>
            </a:r>
            <a:endParaRPr lang="en-US" altLang="zh-TW" sz="2600" b="1" dirty="0" smtClean="0">
              <a:solidFill>
                <a:srgbClr val="00B0F0"/>
              </a:solidFill>
            </a:endParaRPr>
          </a:p>
          <a:p>
            <a:pPr marL="400050" lvl="1" indent="0">
              <a:buNone/>
            </a:pPr>
            <a:r>
              <a:rPr lang="zh-TW" altLang="en-US" sz="2600" dirty="0"/>
              <a:t>依序</a:t>
            </a:r>
            <a:r>
              <a:rPr lang="en-US" altLang="zh-TW" sz="2600" dirty="0" smtClean="0"/>
              <a:t>1</a:t>
            </a:r>
            <a:r>
              <a:rPr lang="zh-TW" altLang="en-US" sz="2600" dirty="0" smtClean="0"/>
              <a:t>、</a:t>
            </a:r>
            <a:r>
              <a:rPr lang="en-US" altLang="zh-TW" sz="2600" dirty="0" smtClean="0"/>
              <a:t>2</a:t>
            </a:r>
            <a:r>
              <a:rPr lang="zh-TW" altLang="en-US" sz="2600" dirty="0" smtClean="0"/>
              <a:t>、</a:t>
            </a:r>
            <a:r>
              <a:rPr lang="en-US" altLang="zh-TW" sz="2600" dirty="0" smtClean="0"/>
              <a:t>3…</a:t>
            </a:r>
            <a:r>
              <a:rPr lang="zh-TW" altLang="en-US" sz="2600" dirty="0" smtClean="0"/>
              <a:t>方式答題。</a:t>
            </a:r>
            <a:endParaRPr lang="en-US" altLang="zh-TW" sz="2600" dirty="0" smtClean="0"/>
          </a:p>
          <a:p>
            <a:pPr marL="400050" lvl="1" indent="0">
              <a:buNone/>
            </a:pPr>
            <a:endParaRPr lang="en-US" altLang="zh-TW" sz="2600" dirty="0" smtClean="0"/>
          </a:p>
          <a:p>
            <a:pPr marL="400050" lvl="1" indent="0">
              <a:buNone/>
            </a:pPr>
            <a:endParaRPr lang="en-US" altLang="zh-TW" sz="2600" b="1" u="sng" dirty="0">
              <a:solidFill>
                <a:srgbClr val="FF0000"/>
              </a:solidFill>
            </a:endParaRPr>
          </a:p>
          <a:p>
            <a:r>
              <a:rPr lang="zh-TW" altLang="en-US" sz="2600" b="1" dirty="0" smtClean="0">
                <a:solidFill>
                  <a:srgbClr val="00B0F0"/>
                </a:solidFill>
              </a:rPr>
              <a:t>略過：</a:t>
            </a:r>
            <a:endParaRPr lang="en-US" altLang="zh-TW" sz="2600" b="1" dirty="0" smtClean="0">
              <a:solidFill>
                <a:srgbClr val="00B0F0"/>
              </a:solidFill>
            </a:endParaRPr>
          </a:p>
          <a:p>
            <a:pPr marL="400050" lvl="1" indent="0">
              <a:buNone/>
            </a:pPr>
            <a:r>
              <a:rPr lang="zh-TW" altLang="en-US" sz="2600" dirty="0" smtClean="0"/>
              <a:t>暫時跳過該題，將排在最後再作答。</a:t>
            </a:r>
            <a:endParaRPr lang="en-US" altLang="zh-TW" sz="2600" dirty="0" smtClean="0"/>
          </a:p>
          <a:p>
            <a:r>
              <a:rPr lang="zh-TW" altLang="en-US" sz="2600" b="1" dirty="0" smtClean="0">
                <a:solidFill>
                  <a:srgbClr val="00B0F0"/>
                </a:solidFill>
              </a:rPr>
              <a:t>答題：</a:t>
            </a:r>
            <a:endParaRPr lang="en-US" altLang="zh-TW" sz="2600" b="1" dirty="0" smtClean="0">
              <a:solidFill>
                <a:srgbClr val="00B0F0"/>
              </a:solidFill>
            </a:endParaRPr>
          </a:p>
          <a:p>
            <a:pPr marL="400050" lvl="1" indent="0">
              <a:buNone/>
            </a:pPr>
            <a:r>
              <a:rPr lang="zh-TW" altLang="en-US" sz="2600" dirty="0" smtClean="0">
                <a:latin typeface="+mn-ea"/>
              </a:rPr>
              <a:t>本題完成作答後，按下答題載入下一題。</a:t>
            </a:r>
            <a:endParaRPr lang="en-US" altLang="zh-TW" sz="2600" dirty="0" smtClean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續 </a:t>
            </a:r>
            <a:r>
              <a:rPr lang="en-US" altLang="zh-TW" dirty="0" smtClean="0"/>
              <a:t>-</a:t>
            </a:r>
            <a:r>
              <a:rPr lang="zh-TW" altLang="en-US" dirty="0" smtClean="0"/>
              <a:t> 考試重點說明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707" y="2210593"/>
            <a:ext cx="7853882" cy="708621"/>
          </a:xfrm>
          <a:prstGeom prst="rect">
            <a:avLst/>
          </a:prstGeom>
        </p:spPr>
      </p:pic>
      <p:cxnSp>
        <p:nvCxnSpPr>
          <p:cNvPr id="7" name="直線單箭頭接點 6"/>
          <p:cNvCxnSpPr/>
          <p:nvPr/>
        </p:nvCxnSpPr>
        <p:spPr>
          <a:xfrm>
            <a:off x="1160113" y="2805535"/>
            <a:ext cx="3840451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851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十、考試題型畫面 </a:t>
            </a:r>
            <a:r>
              <a:rPr lang="en-US" altLang="zh-TW" dirty="0" smtClean="0"/>
              <a:t>(</a:t>
            </a:r>
            <a:r>
              <a:rPr lang="zh-TW" altLang="en-US" dirty="0" smtClean="0"/>
              <a:t>選擇題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04" y="1328946"/>
            <a:ext cx="7488832" cy="5386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04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續 </a:t>
            </a:r>
            <a:r>
              <a:rPr lang="en-US" altLang="zh-TW" dirty="0"/>
              <a:t>-</a:t>
            </a:r>
            <a:r>
              <a:rPr lang="zh-TW" altLang="en-US" dirty="0"/>
              <a:t> 考試題</a:t>
            </a:r>
            <a:r>
              <a:rPr lang="zh-TW" altLang="en-US" dirty="0" smtClean="0"/>
              <a:t>型畫面 </a:t>
            </a:r>
            <a:r>
              <a:rPr lang="en-US" altLang="zh-TW" dirty="0" smtClean="0"/>
              <a:t>(</a:t>
            </a:r>
            <a:r>
              <a:rPr lang="zh-TW" altLang="en-US" dirty="0" smtClean="0"/>
              <a:t>操作題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971600" y="1386116"/>
            <a:ext cx="7056784" cy="539259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75641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續 </a:t>
            </a:r>
            <a:r>
              <a:rPr lang="en-US" altLang="zh-TW" dirty="0" smtClean="0"/>
              <a:t>-</a:t>
            </a:r>
            <a:r>
              <a:rPr lang="zh-TW" altLang="en-US" dirty="0" smtClean="0"/>
              <a:t> 考試題型說明 </a:t>
            </a:r>
            <a:r>
              <a:rPr lang="en-US" altLang="zh-TW" dirty="0" smtClean="0"/>
              <a:t>(</a:t>
            </a:r>
            <a:r>
              <a:rPr lang="zh-TW" altLang="en-US" dirty="0" smtClean="0"/>
              <a:t>模擬操作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8712968" cy="5432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6998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十</a:t>
            </a:r>
            <a:r>
              <a:rPr lang="zh-TW" altLang="en-US" dirty="0"/>
              <a:t>一</a:t>
            </a:r>
            <a:r>
              <a:rPr lang="zh-TW" altLang="en-US" b="1" dirty="0" smtClean="0"/>
              <a:t>、考試介面說明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上方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4" y="1246684"/>
            <a:ext cx="7916815" cy="559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71600" y="1090863"/>
            <a:ext cx="7710007" cy="71149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>
            <a:off x="971600" y="1729971"/>
            <a:ext cx="1267383" cy="185115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內容版面配置區 1"/>
          <p:cNvSpPr txBox="1">
            <a:spLocks/>
          </p:cNvSpPr>
          <p:nvPr/>
        </p:nvSpPr>
        <p:spPr>
          <a:xfrm>
            <a:off x="2238984" y="3581120"/>
            <a:ext cx="6242135" cy="143205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zh-TW" altLang="en-US" sz="2400" dirty="0"/>
              <a:t>跳過該題，將排在最後再作</a:t>
            </a:r>
            <a:r>
              <a:rPr lang="zh-TW" altLang="en-US" sz="2400" dirty="0" smtClean="0"/>
              <a:t>答</a:t>
            </a:r>
            <a:endParaRPr lang="en-US" altLang="zh-TW" sz="2400" dirty="0" smtClean="0"/>
          </a:p>
          <a:p>
            <a:pPr>
              <a:buFont typeface="+mj-lt"/>
              <a:buAutoNum type="arabicPeriod"/>
            </a:pPr>
            <a:r>
              <a:rPr lang="zh-TW" altLang="zh-TW" sz="2400" dirty="0" smtClean="0"/>
              <a:t>為結束本次測驗。</a:t>
            </a:r>
            <a:endParaRPr lang="en-US" altLang="zh-TW" sz="2400" dirty="0" smtClean="0"/>
          </a:p>
          <a:p>
            <a:pPr>
              <a:buFont typeface="+mj-lt"/>
              <a:buAutoNum type="arabicPeriod"/>
            </a:pPr>
            <a:r>
              <a:rPr lang="zh-TW" altLang="zh-TW" sz="2400" dirty="0" smtClean="0"/>
              <a:t>為剩餘時間。</a:t>
            </a:r>
            <a:endParaRPr lang="zh-TW" altLang="en-US" sz="2400" dirty="0"/>
          </a:p>
        </p:txBody>
      </p:sp>
      <p:sp>
        <p:nvSpPr>
          <p:cNvPr id="12" name="矩形 11"/>
          <p:cNvSpPr/>
          <p:nvPr/>
        </p:nvSpPr>
        <p:spPr>
          <a:xfrm>
            <a:off x="1581847" y="1003168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TW" alt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237370" y="1003168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zh-TW" alt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7990559" y="1003168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zh-TW" alt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273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續 </a:t>
            </a:r>
            <a:r>
              <a:rPr lang="en-US" altLang="zh-TW" b="1" dirty="0" smtClean="0"/>
              <a:t>-</a:t>
            </a:r>
            <a:r>
              <a:rPr lang="zh-TW" altLang="en-US" b="1" dirty="0" smtClean="0"/>
              <a:t> 考試介面說明 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下方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04" y="1259633"/>
            <a:ext cx="7916815" cy="559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564303" y="6167476"/>
            <a:ext cx="8040145" cy="736561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單箭頭接點 7"/>
          <p:cNvCxnSpPr/>
          <p:nvPr/>
        </p:nvCxnSpPr>
        <p:spPr>
          <a:xfrm flipV="1">
            <a:off x="769082" y="4941168"/>
            <a:ext cx="1138622" cy="12263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內容版面配置區 1"/>
          <p:cNvSpPr txBox="1">
            <a:spLocks/>
          </p:cNvSpPr>
          <p:nvPr/>
        </p:nvSpPr>
        <p:spPr>
          <a:xfrm>
            <a:off x="1530750" y="2952669"/>
            <a:ext cx="7233101" cy="19245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+mj-lt"/>
              <a:buAutoNum type="arabicPeriod"/>
            </a:pPr>
            <a:r>
              <a:rPr lang="zh-TW" altLang="en-US" sz="2400" dirty="0" smtClean="0"/>
              <a:t>顯示</a:t>
            </a:r>
            <a:r>
              <a:rPr lang="zh-TW" altLang="en-US" sz="2400" dirty="0"/>
              <a:t>目前作答題號、作答</a:t>
            </a:r>
            <a:r>
              <a:rPr lang="zh-TW" altLang="en-US" sz="2400" dirty="0" smtClean="0"/>
              <a:t>狀況</a:t>
            </a:r>
            <a:endParaRPr lang="en-US" altLang="zh-TW" sz="2400" dirty="0" smtClean="0"/>
          </a:p>
          <a:p>
            <a:pPr>
              <a:buFont typeface="+mj-lt"/>
              <a:buAutoNum type="arabicPeriod"/>
            </a:pPr>
            <a:r>
              <a:rPr lang="zh-TW" altLang="en-US" sz="2400" dirty="0" smtClean="0"/>
              <a:t>註記功能。</a:t>
            </a:r>
            <a:endParaRPr lang="zh-TW" altLang="en-US" sz="2400" dirty="0"/>
          </a:p>
          <a:p>
            <a:pPr>
              <a:buFont typeface="+mj-lt"/>
              <a:buAutoNum type="arabicPeriod"/>
            </a:pPr>
            <a:r>
              <a:rPr lang="zh-TW" altLang="en-US" sz="2400" dirty="0" smtClean="0"/>
              <a:t>還原本題重新作答。</a:t>
            </a:r>
            <a:endParaRPr lang="zh-TW" altLang="en-US" sz="2400" dirty="0"/>
          </a:p>
          <a:p>
            <a:pPr>
              <a:buFont typeface="+mj-lt"/>
              <a:buAutoNum type="arabicPeriod"/>
            </a:pPr>
            <a:r>
              <a:rPr lang="zh-TW" altLang="en-US" sz="2400" dirty="0" smtClean="0"/>
              <a:t>送出答案，</a:t>
            </a:r>
            <a:r>
              <a:rPr lang="zh-TW" altLang="en-US" sz="2400" dirty="0">
                <a:latin typeface="+mn-ea"/>
              </a:rPr>
              <a:t>載入下一題</a:t>
            </a:r>
            <a:r>
              <a:rPr lang="en-US" altLang="zh-TW" sz="2400" dirty="0" smtClean="0"/>
              <a:t>(</a:t>
            </a:r>
            <a:r>
              <a:rPr lang="zh-TW" altLang="en-US" sz="2400" dirty="0" smtClean="0"/>
              <a:t>答題後</a:t>
            </a:r>
            <a:r>
              <a:rPr lang="zh-TW" altLang="en-US" sz="2400" dirty="0"/>
              <a:t>將無法修改</a:t>
            </a:r>
            <a:r>
              <a:rPr lang="en-US" altLang="zh-TW" sz="2400" dirty="0"/>
              <a:t>)</a:t>
            </a:r>
            <a:r>
              <a:rPr lang="zh-TW" altLang="en-US" sz="2400" dirty="0"/>
              <a:t>。</a:t>
            </a:r>
          </a:p>
        </p:txBody>
      </p:sp>
      <p:sp>
        <p:nvSpPr>
          <p:cNvPr id="12" name="矩形 11"/>
          <p:cNvSpPr/>
          <p:nvPr/>
        </p:nvSpPr>
        <p:spPr>
          <a:xfrm>
            <a:off x="597631" y="6098675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</a:t>
            </a:r>
            <a:endParaRPr lang="zh-TW" altLang="en-US" sz="3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558511" y="6099060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3</a:t>
            </a:r>
            <a:endParaRPr lang="zh-TW" alt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028384" y="6099060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4</a:t>
            </a:r>
            <a:endParaRPr lang="zh-TW" alt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7092280" y="6099080"/>
            <a:ext cx="397865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altLang="zh-TW" sz="30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2</a:t>
            </a:r>
            <a:endParaRPr lang="zh-TW" altLang="en-US" sz="3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461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十二、</a:t>
            </a:r>
            <a:r>
              <a:rPr lang="zh-TW" altLang="en-US" b="1" dirty="0"/>
              <a:t>結束測驗</a:t>
            </a:r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258634" y="1504654"/>
            <a:ext cx="8222486" cy="178032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圖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251520" y="3406865"/>
            <a:ext cx="4176464" cy="211036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8" name="直線單箭頭接點 7"/>
          <p:cNvCxnSpPr/>
          <p:nvPr/>
        </p:nvCxnSpPr>
        <p:spPr>
          <a:xfrm flipH="1">
            <a:off x="3635896" y="3261694"/>
            <a:ext cx="3585950" cy="182349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64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十</a:t>
            </a:r>
            <a:r>
              <a:rPr lang="zh-TW" altLang="en-US" dirty="0"/>
              <a:t>三</a:t>
            </a:r>
            <a:r>
              <a:rPr lang="zh-TW" altLang="en-US" b="1" dirty="0" smtClean="0"/>
              <a:t>、成績單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9" name="圖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528763" y="1484784"/>
            <a:ext cx="8086474" cy="523669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81118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十四、成績單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分析報告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9" name="圖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1331640" y="1417712"/>
            <a:ext cx="6480720" cy="540528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43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43000"/>
          </a:xfrm>
        </p:spPr>
        <p:txBody>
          <a:bodyPr>
            <a:normAutofit/>
          </a:bodyPr>
          <a:lstStyle/>
          <a:p>
            <a:r>
              <a:rPr lang="zh-TW" altLang="en-US" b="1" dirty="0" smtClean="0"/>
              <a:t>十五、平台上同時可查詢過往參測記錄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870651" cy="5514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976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4032449"/>
          </a:xfrm>
        </p:spPr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altLang="zh-TW" sz="5000" u="sng" dirty="0">
                <a:hlinkClick r:id="rId2"/>
              </a:rPr>
              <a:t>https://icdlasia.psionline.com</a:t>
            </a:r>
            <a:r>
              <a:rPr lang="en-US" altLang="zh-TW" sz="5000" u="sng" dirty="0" smtClean="0">
                <a:hlinkClick r:id="rId2"/>
              </a:rPr>
              <a:t>/</a:t>
            </a:r>
            <a:r>
              <a:rPr lang="zh-TW" altLang="en-US" sz="5000" u="sng" dirty="0" smtClean="0"/>
              <a:t> </a:t>
            </a:r>
            <a:endParaRPr lang="zh-TW" altLang="en-US" sz="5000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zh-TW" altLang="en-US" dirty="0"/>
              <a:t>三</a:t>
            </a:r>
            <a:r>
              <a:rPr lang="zh-TW" altLang="en-US" b="1" dirty="0" smtClean="0"/>
              <a:t>、</a:t>
            </a:r>
            <a:r>
              <a:rPr lang="zh-TW" altLang="zh-TW" b="1" dirty="0"/>
              <a:t>進入測驗平台</a:t>
            </a:r>
            <a:r>
              <a:rPr lang="zh-TW" altLang="zh-TW" b="1" dirty="0" smtClean="0"/>
              <a:t>網址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sp>
        <p:nvSpPr>
          <p:cNvPr id="5" name="文字方塊 4"/>
          <p:cNvSpPr txBox="1"/>
          <p:nvPr/>
        </p:nvSpPr>
        <p:spPr>
          <a:xfrm>
            <a:off x="5076056" y="5661248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該測驗平台同時提供為考場、考生登錄考試及管理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42358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911002"/>
            <a:ext cx="4074740" cy="576378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頁尾版面配置區 3"/>
          <p:cNvSpPr>
            <a:spLocks noGrp="1"/>
          </p:cNvSpPr>
          <p:nvPr>
            <p:ph type="ftr" sz="quarter" idx="4294967295"/>
          </p:nvPr>
        </p:nvSpPr>
        <p:spPr>
          <a:xfrm>
            <a:off x="3203848" y="653891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IE" altLang="zh-TW" b="1" dirty="0" smtClean="0">
                <a:solidFill>
                  <a:schemeClr val="bg1"/>
                </a:solidFill>
              </a:rPr>
              <a:t>  WWW.ICDL.COM.TW</a:t>
            </a:r>
            <a:endParaRPr lang="en-IE" altLang="zh-TW" b="1" dirty="0">
              <a:solidFill>
                <a:schemeClr val="bg1"/>
              </a:solidFill>
            </a:endParaRP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3800162"/>
            <a:ext cx="1781666" cy="1781666"/>
          </a:xfrm>
          <a:prstGeom prst="rect">
            <a:avLst/>
          </a:prstGeom>
        </p:spPr>
      </p:pic>
      <p:sp>
        <p:nvSpPr>
          <p:cNvPr id="9" name="標題 2"/>
          <p:cNvSpPr txBox="1">
            <a:spLocks/>
          </p:cNvSpPr>
          <p:nvPr/>
        </p:nvSpPr>
        <p:spPr>
          <a:xfrm>
            <a:off x="107504" y="116632"/>
            <a:ext cx="89289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1" i="0" kern="1200">
                <a:solidFill>
                  <a:srgbClr val="00B0F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/>
              <a:t>十六、證書樣式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23280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lhasawid\Desktop\background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" y="1054695"/>
            <a:ext cx="9144000" cy="5838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2780928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800" b="1" dirty="0" smtClean="0">
                <a:solidFill>
                  <a:schemeClr val="bg1"/>
                </a:solidFill>
                <a:latin typeface="+mj-lt"/>
              </a:rPr>
              <a:t>系統環境需求</a:t>
            </a:r>
            <a:endParaRPr lang="en-US" altLang="zh-TW" sz="4800" b="1" dirty="0" smtClean="0">
              <a:solidFill>
                <a:schemeClr val="bg1"/>
              </a:solidFill>
              <a:latin typeface="+mj-lt"/>
            </a:endParaRPr>
          </a:p>
          <a:p>
            <a:pPr algn="ctr"/>
            <a:r>
              <a:rPr lang="zh-TW" altLang="en-US" sz="4800" b="1" dirty="0" smtClean="0">
                <a:solidFill>
                  <a:schemeClr val="bg1"/>
                </a:solidFill>
                <a:latin typeface="+mj-lt"/>
              </a:rPr>
              <a:t>設定及</a:t>
            </a:r>
            <a:r>
              <a:rPr lang="zh-TW" altLang="en-US" sz="4800" b="1" dirty="0" smtClean="0">
                <a:solidFill>
                  <a:schemeClr val="bg1"/>
                </a:solidFill>
              </a:rPr>
              <a:t>安裝</a:t>
            </a:r>
            <a:endParaRPr lang="en-IE" sz="4800" b="1" dirty="0" smtClean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4577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259632"/>
            <a:ext cx="8640960" cy="4257600"/>
          </a:xfrm>
        </p:spPr>
        <p:txBody>
          <a:bodyPr>
            <a:normAutofit fontScale="92500"/>
          </a:bodyPr>
          <a:lstStyle/>
          <a:p>
            <a:r>
              <a:rPr lang="zh-TW" altLang="en-US" sz="2600" b="1" dirty="0" smtClean="0"/>
              <a:t>作業系統</a:t>
            </a:r>
            <a:r>
              <a:rPr lang="zh-TW" altLang="en-US" sz="2600" b="1" dirty="0"/>
              <a:t>：</a:t>
            </a:r>
            <a:r>
              <a:rPr lang="en-US" altLang="zh-TW" sz="2600" b="1" dirty="0"/>
              <a:t>Microsoft Windows 7/8/10</a:t>
            </a:r>
          </a:p>
          <a:p>
            <a:r>
              <a:rPr lang="zh-TW" altLang="en-US" sz="2600" b="1" dirty="0" smtClean="0"/>
              <a:t>瀏覽器</a:t>
            </a:r>
            <a:r>
              <a:rPr lang="zh-TW" altLang="en-US" sz="2600" b="1" dirty="0"/>
              <a:t>：建議使用</a:t>
            </a:r>
            <a:r>
              <a:rPr lang="en-US" altLang="zh-TW" sz="2600" b="1" dirty="0"/>
              <a:t>Google Chrome</a:t>
            </a:r>
          </a:p>
          <a:p>
            <a:r>
              <a:rPr lang="zh-TW" altLang="en-US" sz="2600" b="1" dirty="0" smtClean="0"/>
              <a:t>解析度</a:t>
            </a:r>
            <a:r>
              <a:rPr lang="zh-TW" altLang="en-US" sz="2600" b="1" dirty="0"/>
              <a:t>：</a:t>
            </a:r>
            <a:r>
              <a:rPr lang="en-US" altLang="zh-TW" sz="2600" b="1" dirty="0"/>
              <a:t>1024x768</a:t>
            </a:r>
            <a:r>
              <a:rPr lang="zh-TW" altLang="en-US" sz="2600" b="1" dirty="0"/>
              <a:t>以上</a:t>
            </a:r>
          </a:p>
          <a:p>
            <a:r>
              <a:rPr lang="zh-TW" altLang="en-US" sz="2600" b="1" dirty="0">
                <a:solidFill>
                  <a:srgbClr val="FF0000"/>
                </a:solidFill>
              </a:rPr>
              <a:t>軟體安裝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：本機安裝</a:t>
            </a:r>
            <a:r>
              <a:rPr lang="en-US" altLang="zh-TW" sz="2600" b="1" dirty="0" smtClean="0">
                <a:solidFill>
                  <a:srgbClr val="FF0000"/>
                </a:solidFill>
              </a:rPr>
              <a:t>PSI </a:t>
            </a:r>
            <a:r>
              <a:rPr lang="en-US" altLang="zh-TW" sz="2600" b="1" dirty="0">
                <a:solidFill>
                  <a:srgbClr val="FF0000"/>
                </a:solidFill>
              </a:rPr>
              <a:t>Plugin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程式</a:t>
            </a:r>
            <a:r>
              <a:rPr lang="en-US" altLang="zh-TW" sz="2600" b="1" dirty="0" smtClean="0"/>
              <a:t>(</a:t>
            </a:r>
            <a:r>
              <a:rPr lang="zh-TW" altLang="en-US" sz="2600" b="1" dirty="0" smtClean="0"/>
              <a:t>電腦上必須有</a:t>
            </a:r>
            <a:r>
              <a:rPr lang="en-US" altLang="zh-TW" sz="2600" b="1" dirty="0" err="1" smtClean="0"/>
              <a:t>.</a:t>
            </a:r>
            <a:r>
              <a:rPr lang="en-US" altLang="zh-TW" sz="2600" b="1" dirty="0" err="1"/>
              <a:t>Net</a:t>
            </a:r>
            <a:r>
              <a:rPr lang="en-US" altLang="zh-TW" sz="2600" b="1" dirty="0"/>
              <a:t> </a:t>
            </a:r>
            <a:r>
              <a:rPr lang="en-US" altLang="zh-TW" sz="2600" b="1" dirty="0" smtClean="0"/>
              <a:t>3.5</a:t>
            </a:r>
            <a:r>
              <a:rPr lang="en-US" altLang="zh-TW" sz="2600" b="1" dirty="0"/>
              <a:t>)</a:t>
            </a:r>
          </a:p>
          <a:p>
            <a:r>
              <a:rPr lang="zh-TW" altLang="en-US" sz="2600" b="1" dirty="0" smtClean="0">
                <a:solidFill>
                  <a:srgbClr val="FF0000"/>
                </a:solidFill>
              </a:rPr>
              <a:t>軟體安裝：</a:t>
            </a:r>
            <a:r>
              <a:rPr lang="zh-TW" altLang="en-US" sz="2600" b="1" dirty="0">
                <a:solidFill>
                  <a:srgbClr val="FF0000"/>
                </a:solidFill>
              </a:rPr>
              <a:t>新增</a:t>
            </a:r>
            <a:r>
              <a:rPr lang="en-US" altLang="zh-TW" sz="2600" b="1" dirty="0" smtClean="0">
                <a:solidFill>
                  <a:srgbClr val="FF0000"/>
                </a:solidFill>
              </a:rPr>
              <a:t>Chrome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擴充功能</a:t>
            </a:r>
            <a:r>
              <a:rPr lang="en-US" altLang="zh-TW" sz="2600" b="1" dirty="0" smtClean="0">
                <a:solidFill>
                  <a:srgbClr val="FF0000"/>
                </a:solidFill>
              </a:rPr>
              <a:t>(PSI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元件</a:t>
            </a:r>
            <a:r>
              <a:rPr lang="en-US" altLang="zh-TW" sz="2600" b="1" dirty="0" smtClean="0">
                <a:solidFill>
                  <a:srgbClr val="FF0000"/>
                </a:solidFill>
              </a:rPr>
              <a:t>)</a:t>
            </a:r>
            <a:endParaRPr lang="zh-TW" altLang="en-US" sz="2600" b="1" dirty="0">
              <a:solidFill>
                <a:srgbClr val="FF0000"/>
              </a:solidFill>
            </a:endParaRPr>
          </a:p>
          <a:p>
            <a:r>
              <a:rPr lang="zh-TW" altLang="en-US" sz="2600" b="1" dirty="0" smtClean="0">
                <a:solidFill>
                  <a:srgbClr val="FF0000"/>
                </a:solidFill>
              </a:rPr>
              <a:t>瀏覽器設定：允許</a:t>
            </a:r>
            <a:r>
              <a:rPr lang="zh-TW" altLang="en-US" sz="2600" b="1" dirty="0">
                <a:solidFill>
                  <a:srgbClr val="FF0000"/>
                </a:solidFill>
              </a:rPr>
              <a:t>彈出式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視窗</a:t>
            </a:r>
            <a:endParaRPr lang="en-US" altLang="zh-TW" sz="2600" b="1" dirty="0" smtClean="0">
              <a:solidFill>
                <a:srgbClr val="FF0000"/>
              </a:solidFill>
            </a:endParaRPr>
          </a:p>
          <a:p>
            <a:r>
              <a:rPr lang="zh-TW" altLang="en-US" sz="2600" b="1" dirty="0" smtClean="0"/>
              <a:t>需</a:t>
            </a:r>
            <a:r>
              <a:rPr lang="zh-TW" altLang="en-US" sz="2600" b="1" dirty="0"/>
              <a:t>有對外網路</a:t>
            </a:r>
          </a:p>
          <a:p>
            <a:r>
              <a:rPr lang="zh-TW" altLang="en-US" sz="2600" b="1" dirty="0" smtClean="0"/>
              <a:t>建議</a:t>
            </a:r>
            <a:r>
              <a:rPr lang="zh-TW" altLang="en-US" sz="2600" b="1" dirty="0"/>
              <a:t>關閉防毒軟體、防火牆</a:t>
            </a:r>
          </a:p>
          <a:p>
            <a:r>
              <a:rPr lang="en-US" altLang="zh-TW" sz="2600" b="1" dirty="0" smtClean="0"/>
              <a:t>OFFICE</a:t>
            </a:r>
            <a:r>
              <a:rPr lang="zh-TW" altLang="en-US" sz="2600" b="1" dirty="0"/>
              <a:t>版本</a:t>
            </a:r>
            <a:r>
              <a:rPr lang="zh-TW" altLang="en-US" sz="2600" b="1" dirty="0" smtClean="0"/>
              <a:t>：保留單一參測版本</a:t>
            </a:r>
            <a:endParaRPr lang="zh-TW" altLang="en-US" sz="2600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系統需求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188641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259632"/>
            <a:ext cx="8640960" cy="4257600"/>
          </a:xfrm>
        </p:spPr>
        <p:txBody>
          <a:bodyPr>
            <a:normAutofit/>
          </a:bodyPr>
          <a:lstStyle/>
          <a:p>
            <a:r>
              <a:rPr lang="zh-TW" altLang="en-US" sz="2600" b="1" dirty="0" smtClean="0"/>
              <a:t>透過測驗平台進行系統環境檢測及問題排除</a:t>
            </a:r>
            <a:endParaRPr lang="zh-TW" altLang="en-US" sz="2600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環境設定</a:t>
            </a:r>
            <a:r>
              <a:rPr lang="zh-TW" altLang="en-US" dirty="0"/>
              <a:t>及</a:t>
            </a:r>
            <a:r>
              <a:rPr lang="zh-TW" altLang="en-US" dirty="0" smtClean="0"/>
              <a:t>安裝說明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9" name="圖片 8"/>
          <p:cNvPicPr/>
          <p:nvPr/>
        </p:nvPicPr>
        <p:blipFill>
          <a:blip r:embed="rId2"/>
          <a:stretch>
            <a:fillRect/>
          </a:stretch>
        </p:blipFill>
        <p:spPr>
          <a:xfrm>
            <a:off x="2019350" y="2060848"/>
            <a:ext cx="4762500" cy="31667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0041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259632"/>
            <a:ext cx="8640960" cy="4257600"/>
          </a:xfrm>
        </p:spPr>
        <p:txBody>
          <a:bodyPr>
            <a:normAutofit/>
          </a:bodyPr>
          <a:lstStyle/>
          <a:p>
            <a:r>
              <a:rPr lang="zh-TW" altLang="en-US" sz="2600" b="1" dirty="0" smtClean="0"/>
              <a:t>依考試所需版本進行檢測</a:t>
            </a:r>
            <a:endParaRPr lang="zh-TW" altLang="en-US" sz="2600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zh-TW" altLang="en-US" dirty="0"/>
              <a:t>環境設定及安裝</a:t>
            </a:r>
            <a:r>
              <a:rPr lang="zh-TW" altLang="en-US" dirty="0" smtClean="0"/>
              <a:t>說明</a:t>
            </a:r>
            <a:r>
              <a:rPr lang="en-US" altLang="zh-TW" dirty="0" smtClean="0"/>
              <a:t>(</a:t>
            </a:r>
            <a:r>
              <a:rPr lang="zh-TW" altLang="en-US" dirty="0" smtClean="0"/>
              <a:t>續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6" name="圖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1619671" y="1880245"/>
            <a:ext cx="5720715" cy="385762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102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259632"/>
            <a:ext cx="8640960" cy="4257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2600" b="1" dirty="0" smtClean="0"/>
              <a:t>依照提醒進行三項安裝與設定</a:t>
            </a:r>
            <a:endParaRPr lang="en-US" altLang="zh-TW" sz="2600" b="1" dirty="0" smtClean="0"/>
          </a:p>
          <a:p>
            <a:r>
              <a:rPr lang="zh-TW" altLang="en-US" sz="2600" b="1" dirty="0" smtClean="0"/>
              <a:t>完成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下載</a:t>
            </a:r>
            <a:r>
              <a:rPr lang="en-US" altLang="zh-TW" sz="2600" b="1" dirty="0" smtClean="0">
                <a:solidFill>
                  <a:srgbClr val="FF0000"/>
                </a:solidFill>
              </a:rPr>
              <a:t>PSI Plugin</a:t>
            </a:r>
            <a:r>
              <a:rPr lang="zh-TW" altLang="en-US" sz="2600" b="1" dirty="0" smtClean="0"/>
              <a:t>與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安裝</a:t>
            </a:r>
            <a:endParaRPr lang="en-US" altLang="zh-TW" sz="2600" b="1" dirty="0">
              <a:solidFill>
                <a:srgbClr val="FF0000"/>
              </a:solidFill>
            </a:endParaRPr>
          </a:p>
          <a:p>
            <a:r>
              <a:rPr lang="zh-TW" altLang="en-US" sz="2600" b="1" dirty="0"/>
              <a:t>新增</a:t>
            </a:r>
            <a:r>
              <a:rPr lang="en-US" altLang="zh-TW" sz="2600" b="1" dirty="0" smtClean="0">
                <a:solidFill>
                  <a:srgbClr val="FF0000"/>
                </a:solidFill>
              </a:rPr>
              <a:t>Chrome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擴充功能</a:t>
            </a:r>
            <a:endParaRPr lang="en-US" altLang="zh-TW" sz="2600" b="1" dirty="0" smtClean="0">
              <a:solidFill>
                <a:srgbClr val="FF0000"/>
              </a:solidFill>
            </a:endParaRPr>
          </a:p>
          <a:p>
            <a:r>
              <a:rPr lang="zh-TW" altLang="en-US" sz="2600" b="1" dirty="0" smtClean="0"/>
              <a:t>瀏覽器設定</a:t>
            </a:r>
            <a:r>
              <a:rPr lang="zh-TW" altLang="en-US" sz="2600" b="1" dirty="0">
                <a:solidFill>
                  <a:srgbClr val="FF0000"/>
                </a:solidFill>
              </a:rPr>
              <a:t>允許彈出式</a:t>
            </a:r>
            <a:r>
              <a:rPr lang="zh-TW" altLang="en-US" sz="2600" b="1" dirty="0" smtClean="0">
                <a:solidFill>
                  <a:srgbClr val="FF0000"/>
                </a:solidFill>
              </a:rPr>
              <a:t>視窗</a:t>
            </a:r>
            <a:endParaRPr lang="en-US" altLang="zh-TW" sz="2600" b="1" dirty="0">
              <a:solidFill>
                <a:srgbClr val="FF0000"/>
              </a:solidFill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zh-TW" altLang="en-US" dirty="0"/>
              <a:t>環境設定及安裝說明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3284984"/>
            <a:ext cx="65722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3146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259632"/>
            <a:ext cx="8640960" cy="4257600"/>
          </a:xfrm>
        </p:spPr>
        <p:txBody>
          <a:bodyPr>
            <a:normAutofit/>
          </a:bodyPr>
          <a:lstStyle/>
          <a:p>
            <a:r>
              <a:rPr lang="zh-TW" altLang="en-US" sz="2600" b="1" dirty="0" smtClean="0"/>
              <a:t>完成檢測即可測驗</a:t>
            </a:r>
            <a:endParaRPr lang="zh-TW" altLang="en-US" sz="2600" b="1" dirty="0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zh-TW" altLang="en-US" dirty="0"/>
              <a:t>環境設定及安裝說明</a:t>
            </a:r>
            <a:r>
              <a:rPr lang="en-US" altLang="zh-TW" dirty="0"/>
              <a:t>(</a:t>
            </a:r>
            <a:r>
              <a:rPr lang="zh-TW" altLang="en-US" dirty="0"/>
              <a:t>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7" name="圖片 6"/>
          <p:cNvPicPr/>
          <p:nvPr/>
        </p:nvPicPr>
        <p:blipFill>
          <a:blip r:embed="rId2"/>
          <a:stretch>
            <a:fillRect/>
          </a:stretch>
        </p:blipFill>
        <p:spPr>
          <a:xfrm>
            <a:off x="988740" y="1916832"/>
            <a:ext cx="7348108" cy="407203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386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zh-TW" altLang="en-US" dirty="0"/>
              <a:t>四</a:t>
            </a:r>
            <a:r>
              <a:rPr lang="zh-TW" altLang="en-US" b="1" dirty="0" smtClean="0"/>
              <a:t>、依個人需求切換介面語系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繁體中文</a:t>
            </a:r>
            <a:r>
              <a:rPr lang="en-US" altLang="zh-TW" b="1" dirty="0" smtClean="0"/>
              <a:t>)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332828" cy="504557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6826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zh-TW" altLang="en-US" b="1" dirty="0" smtClean="0"/>
              <a:t>五、</a:t>
            </a:r>
            <a:r>
              <a:rPr lang="zh-TW" altLang="zh-TW" b="1" dirty="0"/>
              <a:t>輸入考試專屬</a:t>
            </a:r>
            <a:r>
              <a:rPr lang="zh-TW" altLang="zh-TW" b="1" dirty="0" smtClean="0"/>
              <a:t>帳號</a:t>
            </a:r>
            <a:r>
              <a:rPr lang="zh-TW" altLang="en-US" b="1" dirty="0" smtClean="0"/>
              <a:t>及密碼</a:t>
            </a:r>
            <a:endParaRPr lang="zh-TW" altLang="en-US" b="1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3"/>
            <a:ext cx="7848872" cy="4161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3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/>
          <a:srcRect r="8763"/>
          <a:stretch/>
        </p:blipFill>
        <p:spPr>
          <a:xfrm>
            <a:off x="93607" y="1772816"/>
            <a:ext cx="8985799" cy="4467225"/>
          </a:xfrm>
          <a:prstGeom prst="rect">
            <a:avLst/>
          </a:prstGeom>
        </p:spPr>
      </p:pic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六、</a:t>
            </a:r>
            <a:r>
              <a:rPr lang="zh-TW" altLang="zh-TW" dirty="0"/>
              <a:t>選擇考試科目，</a:t>
            </a:r>
            <a:r>
              <a:rPr lang="zh-TW" altLang="zh-TW" dirty="0" smtClean="0"/>
              <a:t>並注意</a:t>
            </a:r>
            <a:r>
              <a:rPr lang="zh-TW" altLang="en-US" dirty="0" smtClean="0"/>
              <a:t>版本</a:t>
            </a:r>
            <a:r>
              <a:rPr lang="zh-TW" altLang="zh-TW" dirty="0" smtClean="0"/>
              <a:t>是否</a:t>
            </a:r>
            <a:r>
              <a:rPr lang="zh-TW" altLang="zh-TW" dirty="0"/>
              <a:t>正確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/>
          <a:srcRect l="-1" r="37269"/>
          <a:stretch/>
        </p:blipFill>
        <p:spPr>
          <a:xfrm>
            <a:off x="2895092" y="2409825"/>
            <a:ext cx="6184314" cy="4448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93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七、</a:t>
            </a:r>
            <a:r>
              <a:rPr lang="zh-TW" altLang="zh-TW" dirty="0"/>
              <a:t>確認個人資料</a:t>
            </a:r>
            <a:r>
              <a:rPr lang="zh-TW" altLang="zh-TW" dirty="0" smtClean="0"/>
              <a:t>、科目，舉手</a:t>
            </a:r>
            <a:r>
              <a:rPr lang="zh-TW" altLang="zh-TW" dirty="0"/>
              <a:t>由</a:t>
            </a:r>
            <a:r>
              <a:rPr lang="zh-TW" altLang="zh-TW" dirty="0" smtClean="0"/>
              <a:t>監考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　　</a:t>
            </a:r>
            <a:r>
              <a:rPr lang="zh-TW" altLang="zh-TW" dirty="0" smtClean="0"/>
              <a:t>人員</a:t>
            </a:r>
            <a:r>
              <a:rPr lang="zh-TW" altLang="en-US" dirty="0" smtClean="0"/>
              <a:t>輸入帳號密碼。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84784"/>
            <a:ext cx="7560840" cy="480998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4414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八、</a:t>
            </a:r>
            <a:r>
              <a:rPr lang="zh-TW" altLang="zh-TW" dirty="0" smtClean="0"/>
              <a:t>系統檢測</a:t>
            </a:r>
            <a:r>
              <a:rPr lang="zh-TW" altLang="en-US" dirty="0" smtClean="0"/>
              <a:t>結束後</a:t>
            </a:r>
            <a:r>
              <a:rPr lang="zh-TW" altLang="zh-TW" dirty="0" smtClean="0"/>
              <a:t>，</a:t>
            </a:r>
            <a:r>
              <a:rPr lang="zh-TW" altLang="en-US" dirty="0" smtClean="0"/>
              <a:t>點選</a:t>
            </a:r>
            <a:r>
              <a:rPr lang="zh-TW" altLang="zh-TW" dirty="0" smtClean="0"/>
              <a:t>【</a:t>
            </a:r>
            <a:r>
              <a:rPr lang="zh-TW" altLang="en-US" dirty="0" smtClean="0"/>
              <a:t>繼續</a:t>
            </a:r>
            <a:r>
              <a:rPr lang="zh-TW" altLang="zh-TW" dirty="0"/>
              <a:t>】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92" b="15714"/>
          <a:stretch/>
        </p:blipFill>
        <p:spPr bwMode="auto">
          <a:xfrm>
            <a:off x="693315" y="1507604"/>
            <a:ext cx="7519091" cy="48017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5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九、</a:t>
            </a:r>
            <a:r>
              <a:rPr lang="zh-TW" altLang="zh-TW" dirty="0" smtClean="0"/>
              <a:t>詳閱注意事項</a:t>
            </a:r>
            <a:r>
              <a:rPr lang="zh-TW" altLang="en-US" dirty="0" smtClean="0"/>
              <a:t>後</a:t>
            </a:r>
            <a:r>
              <a:rPr lang="zh-TW" altLang="zh-TW" dirty="0" smtClean="0"/>
              <a:t>，點</a:t>
            </a:r>
            <a:r>
              <a:rPr lang="zh-TW" altLang="en-US" dirty="0" smtClean="0"/>
              <a:t>選</a:t>
            </a:r>
            <a:r>
              <a:rPr lang="zh-TW" altLang="zh-TW" dirty="0" smtClean="0"/>
              <a:t>【</a:t>
            </a:r>
            <a:r>
              <a:rPr lang="zh-TW" altLang="zh-TW" dirty="0"/>
              <a:t>開始測驗】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1708"/>
            <a:ext cx="7128793" cy="49927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308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251520" y="1259632"/>
            <a:ext cx="8640960" cy="4473624"/>
          </a:xfrm>
        </p:spPr>
        <p:txBody>
          <a:bodyPr>
            <a:normAutofit/>
          </a:bodyPr>
          <a:lstStyle/>
          <a:p>
            <a:r>
              <a:rPr lang="zh-TW" altLang="en-US" sz="2600" b="1" dirty="0" smtClean="0">
                <a:solidFill>
                  <a:srgbClr val="00B0F0"/>
                </a:solidFill>
              </a:rPr>
              <a:t>考試</a:t>
            </a:r>
            <a:r>
              <a:rPr lang="zh-TW" altLang="en-US" sz="2600" b="1" dirty="0">
                <a:solidFill>
                  <a:srgbClr val="00B0F0"/>
                </a:solidFill>
              </a:rPr>
              <a:t>語系</a:t>
            </a:r>
            <a:r>
              <a:rPr lang="zh-TW" altLang="en-US" sz="2600" b="1" dirty="0" smtClean="0">
                <a:solidFill>
                  <a:srgbClr val="00B0F0"/>
                </a:solidFill>
              </a:rPr>
              <a:t>：</a:t>
            </a:r>
            <a:endParaRPr lang="en-US" altLang="zh-TW" sz="2600" b="1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zh-TW" altLang="en-US" sz="2600" b="1" dirty="0">
                <a:solidFill>
                  <a:srgbClr val="00B0F0"/>
                </a:solidFill>
              </a:rPr>
              <a:t>　</a:t>
            </a:r>
            <a:r>
              <a:rPr lang="zh-TW" altLang="en-US" sz="2600" dirty="0" smtClean="0"/>
              <a:t>試題同時有 中 </a:t>
            </a:r>
            <a:r>
              <a:rPr lang="en-US" altLang="zh-TW" sz="2600" dirty="0" smtClean="0"/>
              <a:t>/</a:t>
            </a:r>
            <a:r>
              <a:rPr lang="zh-TW" altLang="en-US" sz="2600" dirty="0" smtClean="0"/>
              <a:t> 英 雙語言</a:t>
            </a:r>
            <a:endParaRPr lang="en-US" altLang="zh-TW" sz="2600" dirty="0" smtClean="0"/>
          </a:p>
          <a:p>
            <a:r>
              <a:rPr lang="zh-TW" altLang="en-US" sz="2600" b="1" dirty="0" smtClean="0">
                <a:solidFill>
                  <a:srgbClr val="00B0F0"/>
                </a:solidFill>
              </a:rPr>
              <a:t>考試題數：</a:t>
            </a:r>
            <a:endParaRPr lang="en-US" altLang="zh-TW" sz="2600" b="1" dirty="0" smtClean="0">
              <a:solidFill>
                <a:srgbClr val="00B0F0"/>
              </a:solidFill>
            </a:endParaRPr>
          </a:p>
          <a:p>
            <a:pPr marL="400050" lvl="1" indent="0">
              <a:buNone/>
            </a:pPr>
            <a:r>
              <a:rPr lang="zh-TW" altLang="en-US" sz="2600" dirty="0" smtClean="0"/>
              <a:t>依科目有不同題數　為</a:t>
            </a:r>
            <a:r>
              <a:rPr lang="zh-TW" altLang="en-US" sz="2600" b="1" dirty="0">
                <a:solidFill>
                  <a:srgbClr val="FF0000"/>
                </a:solidFill>
              </a:rPr>
              <a:t> </a:t>
            </a:r>
            <a:r>
              <a:rPr lang="en-US" altLang="zh-TW" sz="2600" b="1" u="sng" dirty="0" smtClean="0">
                <a:solidFill>
                  <a:srgbClr val="FF0000"/>
                </a:solidFill>
              </a:rPr>
              <a:t>2X-3X</a:t>
            </a:r>
            <a:r>
              <a:rPr lang="zh-TW" altLang="en-US" sz="2600" b="1" u="sng" dirty="0" smtClean="0">
                <a:solidFill>
                  <a:srgbClr val="FF0000"/>
                </a:solidFill>
              </a:rPr>
              <a:t> 題數</a:t>
            </a:r>
            <a:endParaRPr lang="en-US" altLang="zh-TW" sz="2600" b="1" u="sng" dirty="0">
              <a:solidFill>
                <a:srgbClr val="FF0000"/>
              </a:solidFill>
            </a:endParaRPr>
          </a:p>
          <a:p>
            <a:r>
              <a:rPr lang="zh-TW" altLang="en-US" sz="2600" b="1" dirty="0" smtClean="0">
                <a:solidFill>
                  <a:srgbClr val="00B0F0"/>
                </a:solidFill>
              </a:rPr>
              <a:t>考試時間：</a:t>
            </a:r>
            <a:endParaRPr lang="en-US" altLang="zh-TW" sz="2600" b="1" dirty="0" smtClean="0">
              <a:solidFill>
                <a:srgbClr val="00B0F0"/>
              </a:solidFill>
            </a:endParaRPr>
          </a:p>
          <a:p>
            <a:pPr marL="400050" lvl="1" indent="0">
              <a:buNone/>
            </a:pPr>
            <a:r>
              <a:rPr lang="zh-TW" altLang="en-US" sz="2600" dirty="0"/>
              <a:t>依科目有不同題</a:t>
            </a:r>
            <a:r>
              <a:rPr lang="zh-TW" altLang="en-US" sz="2600" dirty="0" smtClean="0"/>
              <a:t>數　為 </a:t>
            </a:r>
            <a:r>
              <a:rPr lang="en-US" altLang="zh-TW" sz="2600" b="1" u="sng" dirty="0" smtClean="0">
                <a:solidFill>
                  <a:srgbClr val="FF0000"/>
                </a:solidFill>
              </a:rPr>
              <a:t>45</a:t>
            </a:r>
            <a:r>
              <a:rPr lang="zh-TW" altLang="en-US" sz="2600" b="1" u="sng" dirty="0">
                <a:solidFill>
                  <a:srgbClr val="FF0000"/>
                </a:solidFill>
              </a:rPr>
              <a:t>或</a:t>
            </a:r>
            <a:r>
              <a:rPr lang="en-US" altLang="zh-TW" sz="2600" b="1" u="sng" dirty="0" smtClean="0">
                <a:solidFill>
                  <a:srgbClr val="FF0000"/>
                </a:solidFill>
              </a:rPr>
              <a:t>60</a:t>
            </a:r>
            <a:r>
              <a:rPr lang="zh-TW" altLang="en-US" sz="2600" b="1" u="sng" dirty="0" smtClean="0">
                <a:solidFill>
                  <a:srgbClr val="FF0000"/>
                </a:solidFill>
              </a:rPr>
              <a:t>分鐘</a:t>
            </a:r>
            <a:endParaRPr lang="en-US" altLang="zh-TW" sz="2600" b="1" u="sng" dirty="0">
              <a:solidFill>
                <a:srgbClr val="FF0000"/>
              </a:solidFill>
            </a:endParaRPr>
          </a:p>
          <a:p>
            <a:r>
              <a:rPr lang="zh-TW" altLang="en-US" sz="2600" b="1" dirty="0" smtClean="0">
                <a:solidFill>
                  <a:srgbClr val="00B0F0"/>
                </a:solidFill>
              </a:rPr>
              <a:t>合格標準：</a:t>
            </a:r>
            <a:endParaRPr lang="en-US" altLang="zh-TW" sz="2600" b="1" dirty="0" smtClean="0">
              <a:solidFill>
                <a:srgbClr val="00B0F0"/>
              </a:solidFill>
            </a:endParaRPr>
          </a:p>
          <a:p>
            <a:pPr marL="400050" lvl="1" indent="0">
              <a:buNone/>
            </a:pPr>
            <a:r>
              <a:rPr lang="zh-TW" altLang="en-US" sz="2600" dirty="0" smtClean="0">
                <a:latin typeface="+mn-ea"/>
              </a:rPr>
              <a:t>得分比需</a:t>
            </a:r>
            <a:r>
              <a:rPr lang="zh-TW" altLang="en-US" sz="2600" b="1" u="sng" dirty="0" smtClean="0">
                <a:solidFill>
                  <a:srgbClr val="FF0000"/>
                </a:solidFill>
                <a:latin typeface="+mn-ea"/>
              </a:rPr>
              <a:t>達</a:t>
            </a:r>
            <a:r>
              <a:rPr lang="en-US" altLang="zh-TW" sz="2600" b="1" u="sng" dirty="0" smtClean="0">
                <a:solidFill>
                  <a:srgbClr val="FF0000"/>
                </a:solidFill>
                <a:latin typeface="+mn-ea"/>
              </a:rPr>
              <a:t>75%</a:t>
            </a:r>
            <a:r>
              <a:rPr lang="zh-TW" altLang="en-US" sz="2600" dirty="0" smtClean="0">
                <a:latin typeface="+mn-ea"/>
              </a:rPr>
              <a:t>以上</a:t>
            </a:r>
            <a:endParaRPr lang="en-US" altLang="zh-TW" sz="2600" dirty="0" smtClean="0">
              <a:latin typeface="+mn-ea"/>
            </a:endParaRPr>
          </a:p>
        </p:txBody>
      </p:sp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續 </a:t>
            </a:r>
            <a:r>
              <a:rPr lang="en-US" altLang="zh-TW" dirty="0" smtClean="0"/>
              <a:t>-</a:t>
            </a:r>
            <a:r>
              <a:rPr lang="zh-TW" altLang="en-US" dirty="0" smtClean="0"/>
              <a:t> 考試重</a:t>
            </a:r>
            <a:r>
              <a:rPr lang="zh-TW" altLang="en-US" dirty="0"/>
              <a:t>點</a:t>
            </a:r>
            <a:r>
              <a:rPr lang="zh-TW" altLang="en-US" dirty="0" smtClean="0"/>
              <a:t>說明</a:t>
            </a:r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E" altLang="zh-TW" smtClean="0"/>
              <a:t>  WWW.ICDL.COM.TW</a:t>
            </a:r>
            <a:endParaRPr lang="en-IE" altLang="zh-TW" dirty="0"/>
          </a:p>
        </p:txBody>
      </p:sp>
    </p:spTree>
    <p:extLst>
      <p:ext uri="{BB962C8B-B14F-4D97-AF65-F5344CB8AC3E}">
        <p14:creationId xmlns:p14="http://schemas.microsoft.com/office/powerpoint/2010/main" val="1360040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4710</TotalTime>
  <Words>493</Words>
  <Application>Microsoft Office PowerPoint</Application>
  <PresentationFormat>如螢幕大小 (4:3)</PresentationFormat>
  <Paragraphs>101</Paragraphs>
  <Slides>26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26</vt:i4>
      </vt:variant>
    </vt:vector>
  </HeadingPairs>
  <TitlesOfParts>
    <vt:vector size="32" baseType="lpstr">
      <vt:lpstr>微軟正黑體</vt:lpstr>
      <vt:lpstr>新細明體</vt:lpstr>
      <vt:lpstr>Arial</vt:lpstr>
      <vt:lpstr>Calibri</vt:lpstr>
      <vt:lpstr>Wingdings</vt:lpstr>
      <vt:lpstr>Office Theme</vt:lpstr>
      <vt:lpstr>PowerPoint 簡報</vt:lpstr>
      <vt:lpstr>三、進入測驗平台網址</vt:lpstr>
      <vt:lpstr>四、依個人需求切換介面語系(繁體中文)</vt:lpstr>
      <vt:lpstr>五、輸入考試專屬帳號及密碼</vt:lpstr>
      <vt:lpstr>六、選擇考試科目，並注意版本是否正確</vt:lpstr>
      <vt:lpstr>七、確認個人資料、科目，舉手由監考 　　人員輸入帳號密碼。</vt:lpstr>
      <vt:lpstr>八、系統檢測結束後，點選【繼續】</vt:lpstr>
      <vt:lpstr>九、詳閱注意事項後，點選【開始測驗】</vt:lpstr>
      <vt:lpstr>續 - 考試重點說明</vt:lpstr>
      <vt:lpstr>續 - 考試重點說明</vt:lpstr>
      <vt:lpstr>十、考試題型畫面 (選擇題)</vt:lpstr>
      <vt:lpstr>續 - 考試題型畫面 (操作題)</vt:lpstr>
      <vt:lpstr>續 - 考試題型說明 (模擬操作)</vt:lpstr>
      <vt:lpstr>十一、考試介面說明 (上方)</vt:lpstr>
      <vt:lpstr>續 - 考試介面說明 (下方)</vt:lpstr>
      <vt:lpstr>十二、結束測驗</vt:lpstr>
      <vt:lpstr>十三、成績單</vt:lpstr>
      <vt:lpstr>十四、成績單(分析報告)</vt:lpstr>
      <vt:lpstr>十五、平台上同時可查詢過往參測記錄</vt:lpstr>
      <vt:lpstr>PowerPoint 簡報</vt:lpstr>
      <vt:lpstr>PowerPoint 簡報</vt:lpstr>
      <vt:lpstr>系統需求</vt:lpstr>
      <vt:lpstr>環境設定及安裝說明</vt:lpstr>
      <vt:lpstr>環境設定及安裝說明(續)</vt:lpstr>
      <vt:lpstr>環境設定及安裝說明(續)</vt:lpstr>
      <vt:lpstr>環境設定及安裝說明(續)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alhasawid</dc:creator>
  <cp:lastModifiedBy>User</cp:lastModifiedBy>
  <cp:revision>335</cp:revision>
  <cp:lastPrinted>2016-04-06T02:39:03Z</cp:lastPrinted>
  <dcterms:created xsi:type="dcterms:W3CDTF">2013-02-28T09:27:03Z</dcterms:created>
  <dcterms:modified xsi:type="dcterms:W3CDTF">2022-10-24T02:42:42Z</dcterms:modified>
</cp:coreProperties>
</file>